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60"/>
  </p:notesMasterIdLst>
  <p:handoutMasterIdLst>
    <p:handoutMasterId r:id="rId61"/>
  </p:handoutMasterIdLst>
  <p:sldIdLst>
    <p:sldId id="266" r:id="rId2"/>
    <p:sldId id="1326" r:id="rId3"/>
    <p:sldId id="1361" r:id="rId4"/>
    <p:sldId id="1378" r:id="rId5"/>
    <p:sldId id="1377" r:id="rId6"/>
    <p:sldId id="1362" r:id="rId7"/>
    <p:sldId id="1363" r:id="rId8"/>
    <p:sldId id="1380" r:id="rId9"/>
    <p:sldId id="1381" r:id="rId10"/>
    <p:sldId id="1382" r:id="rId11"/>
    <p:sldId id="1383" r:id="rId12"/>
    <p:sldId id="1364" r:id="rId13"/>
    <p:sldId id="1379" r:id="rId14"/>
    <p:sldId id="1384" r:id="rId15"/>
    <p:sldId id="1385" r:id="rId16"/>
    <p:sldId id="1386" r:id="rId17"/>
    <p:sldId id="1365" r:id="rId18"/>
    <p:sldId id="1388" r:id="rId19"/>
    <p:sldId id="1389" r:id="rId20"/>
    <p:sldId id="1366" r:id="rId21"/>
    <p:sldId id="1387" r:id="rId22"/>
    <p:sldId id="1390" r:id="rId23"/>
    <p:sldId id="1392" r:id="rId24"/>
    <p:sldId id="1394" r:id="rId25"/>
    <p:sldId id="1395" r:id="rId26"/>
    <p:sldId id="1397" r:id="rId27"/>
    <p:sldId id="1396" r:id="rId28"/>
    <p:sldId id="1398" r:id="rId29"/>
    <p:sldId id="1391" r:id="rId30"/>
    <p:sldId id="1393" r:id="rId31"/>
    <p:sldId id="1399" r:id="rId32"/>
    <p:sldId id="1400" r:id="rId33"/>
    <p:sldId id="1401" r:id="rId34"/>
    <p:sldId id="1402" r:id="rId35"/>
    <p:sldId id="1403" r:id="rId36"/>
    <p:sldId id="1405" r:id="rId37"/>
    <p:sldId id="1404" r:id="rId38"/>
    <p:sldId id="1406" r:id="rId39"/>
    <p:sldId id="1407" r:id="rId40"/>
    <p:sldId id="1408" r:id="rId41"/>
    <p:sldId id="1409" r:id="rId42"/>
    <p:sldId id="1410" r:id="rId43"/>
    <p:sldId id="1375" r:id="rId44"/>
    <p:sldId id="1376" r:id="rId45"/>
    <p:sldId id="1411" r:id="rId46"/>
    <p:sldId id="1412" r:id="rId47"/>
    <p:sldId id="1413" r:id="rId48"/>
    <p:sldId id="1414" r:id="rId49"/>
    <p:sldId id="1415" r:id="rId50"/>
    <p:sldId id="1416" r:id="rId51"/>
    <p:sldId id="1417" r:id="rId52"/>
    <p:sldId id="1418" r:id="rId53"/>
    <p:sldId id="1419" r:id="rId54"/>
    <p:sldId id="1420" r:id="rId55"/>
    <p:sldId id="1421" r:id="rId56"/>
    <p:sldId id="1422" r:id="rId57"/>
    <p:sldId id="1423" r:id="rId58"/>
    <p:sldId id="410" r:id="rId59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66"/>
            <p14:sldId id="1326"/>
            <p14:sldId id="1361"/>
            <p14:sldId id="1378"/>
            <p14:sldId id="1377"/>
            <p14:sldId id="1362"/>
            <p14:sldId id="1363"/>
            <p14:sldId id="1380"/>
            <p14:sldId id="1381"/>
            <p14:sldId id="1382"/>
            <p14:sldId id="1383"/>
            <p14:sldId id="1364"/>
            <p14:sldId id="1379"/>
            <p14:sldId id="1384"/>
            <p14:sldId id="1385"/>
            <p14:sldId id="1386"/>
            <p14:sldId id="1365"/>
            <p14:sldId id="1388"/>
            <p14:sldId id="1389"/>
            <p14:sldId id="1366"/>
            <p14:sldId id="1387"/>
            <p14:sldId id="1390"/>
            <p14:sldId id="1392"/>
            <p14:sldId id="1394"/>
            <p14:sldId id="1395"/>
            <p14:sldId id="1397"/>
            <p14:sldId id="1396"/>
            <p14:sldId id="1398"/>
            <p14:sldId id="1391"/>
            <p14:sldId id="1393"/>
            <p14:sldId id="1399"/>
            <p14:sldId id="1400"/>
            <p14:sldId id="1401"/>
            <p14:sldId id="1402"/>
            <p14:sldId id="1403"/>
            <p14:sldId id="1405"/>
            <p14:sldId id="1404"/>
            <p14:sldId id="1406"/>
            <p14:sldId id="1407"/>
            <p14:sldId id="1408"/>
            <p14:sldId id="1409"/>
            <p14:sldId id="1410"/>
            <p14:sldId id="1375"/>
            <p14:sldId id="1376"/>
            <p14:sldId id="1411"/>
            <p14:sldId id="1412"/>
            <p14:sldId id="1413"/>
            <p14:sldId id="1414"/>
            <p14:sldId id="1415"/>
            <p14:sldId id="1416"/>
            <p14:sldId id="1417"/>
            <p14:sldId id="1418"/>
            <p14:sldId id="1419"/>
            <p14:sldId id="1420"/>
            <p14:sldId id="1421"/>
            <p14:sldId id="1422"/>
            <p14:sldId id="1423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56618"/>
    <a:srgbClr val="66FFFF"/>
    <a:srgbClr val="D95E00"/>
    <a:srgbClr val="EEEEEE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30" autoAdjust="0"/>
    <p:restoredTop sz="95761" autoAdjust="0"/>
  </p:normalViewPr>
  <p:slideViewPr>
    <p:cSldViewPr snapToGrid="0" snapToObjects="1">
      <p:cViewPr varScale="1">
        <p:scale>
          <a:sx n="101" d="100"/>
          <a:sy n="101" d="100"/>
        </p:scale>
        <p:origin x="1096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9497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74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385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221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28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62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91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65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15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22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909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689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35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84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25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99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53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67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82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53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43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62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28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072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Suppose we are classifying a collection of university webpages into two categories: Student vs Faculty.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37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17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7328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217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6360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+mn-lt"/>
                <a:ea typeface="ＭＳ Ｐゴシック" charset="0"/>
              </a:rPr>
              <a:t>Appropriate in settings where the features are redundant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+mn-lt"/>
                <a:ea typeface="ＭＳ Ｐゴシック" charset="0"/>
              </a:rPr>
              <a:t>The idea is to train two classifiers on the disjoint features, and make the two classifiers take turns teaching each other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+mn-lt"/>
                <a:ea typeface="ＭＳ Ｐゴシック" charset="0"/>
              </a:rPr>
              <a:t>Co-training is different from self-training in that we use two classifiers in turn, operating on different views of the instances.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319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0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3946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957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1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05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060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1688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809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751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9109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602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010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46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983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26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107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045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461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214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540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931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0165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809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594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51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98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329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81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8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54E96-0661-A24A-B9CE-69C7233CB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51832" y="-89532"/>
            <a:ext cx="12867061" cy="855991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053" y="1989626"/>
            <a:ext cx="10151755" cy="476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6053" y="2477257"/>
            <a:ext cx="7724036" cy="39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375845"/>
            <a:ext cx="10151755" cy="1586752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image" Target="../media/image13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2D503CB0-78D2-4783-AD9B-510CB43B27AF}"/>
              </a:ext>
            </a:extLst>
          </p:cNvPr>
          <p:cNvSpPr txBox="1">
            <a:spLocks/>
          </p:cNvSpPr>
          <p:nvPr/>
        </p:nvSpPr>
        <p:spPr>
          <a:xfrm>
            <a:off x="415611" y="593518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Foundations of </a:t>
            </a:r>
            <a:br>
              <a:rPr lang="en-US" sz="4000" dirty="0"/>
            </a:br>
            <a:r>
              <a:rPr lang="en-US" sz="4000" dirty="0"/>
              <a:t>Data Science &amp; Analytics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DSCI 633</a:t>
            </a:r>
          </a:p>
          <a:p>
            <a:r>
              <a:rPr 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15</a:t>
            </a: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85A67DF5-AEA5-4281-AB91-885E498C45EE}"/>
              </a:ext>
            </a:extLst>
          </p:cNvPr>
          <p:cNvSpPr txBox="1">
            <a:spLocks/>
          </p:cNvSpPr>
          <p:nvPr/>
        </p:nvSpPr>
        <p:spPr>
          <a:xfrm>
            <a:off x="415600" y="4361531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Nidhi Rastogi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Assistant Professor, GCCIS, RIT</a:t>
            </a: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Semi-Supervised Learning (SSL)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2" y="1566397"/>
            <a:ext cx="472110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What should be our strategy of training our classifier?</a:t>
            </a:r>
            <a:endParaRPr lang="en-US" sz="4000" dirty="0">
              <a:latin typeface="Calibri"/>
              <a:ea typeface="ＭＳ Ｐゴシック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33ED749-2EFD-CA42-BF1F-8C37C007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55" y="1944333"/>
            <a:ext cx="5857708" cy="421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83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Semi-Supervised Learning (SSL)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2" y="1566397"/>
            <a:ext cx="5699670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>
              <a:buAutoNum type="arabicPeriod"/>
            </a:pPr>
            <a:r>
              <a:rPr lang="en-US" dirty="0"/>
              <a:t>Build a classifier on the labeled data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2. Use this to predict the unlabeled data. Check confidence level.</a:t>
            </a:r>
          </a:p>
          <a:p>
            <a:endParaRPr lang="en-US" dirty="0"/>
          </a:p>
          <a:p>
            <a:r>
              <a:rPr lang="en-US" dirty="0"/>
              <a:t>3: Add observations to training data with moderate confidence. (pseudo-label)</a:t>
            </a:r>
          </a:p>
          <a:p>
            <a:endParaRPr lang="en-US" dirty="0"/>
          </a:p>
          <a:p>
            <a:r>
              <a:rPr lang="en-US" dirty="0"/>
              <a:t>4. Augment training dataset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813372E-3D16-DB46-A011-243337EAE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680" y="1333100"/>
            <a:ext cx="4729201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576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 bit more formally…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2C54A1-83DE-2D45-87AB-84FDB6218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52" r="3290" b="12514"/>
          <a:stretch/>
        </p:blipFill>
        <p:spPr bwMode="auto">
          <a:xfrm>
            <a:off x="200526" y="1605128"/>
            <a:ext cx="11790947" cy="455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9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Step 1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2C54A1-83DE-2D45-87AB-84FDB6218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52" r="77171" b="33112"/>
          <a:stretch/>
        </p:blipFill>
        <p:spPr bwMode="auto">
          <a:xfrm>
            <a:off x="1371601" y="1857332"/>
            <a:ext cx="2783306" cy="314333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6;p14">
            <a:extLst>
              <a:ext uri="{FF2B5EF4-FFF2-40B4-BE49-F238E27FC236}">
                <a16:creationId xmlns:a16="http://schemas.microsoft.com/office/drawing/2014/main" id="{CDFD8EED-7A6A-354F-BC88-BDD13C7C99CA}"/>
              </a:ext>
            </a:extLst>
          </p:cNvPr>
          <p:cNvSpPr txBox="1"/>
          <p:nvPr/>
        </p:nvSpPr>
        <p:spPr>
          <a:xfrm>
            <a:off x="4860758" y="1566397"/>
            <a:ext cx="6517396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Split labeled data - test/train</a:t>
            </a:r>
            <a:endParaRPr lang="en-US" sz="36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333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Step 2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2C54A1-83DE-2D45-87AB-84FDB6218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0" t="21052" r="52566" b="22352"/>
          <a:stretch/>
        </p:blipFill>
        <p:spPr bwMode="auto">
          <a:xfrm>
            <a:off x="946484" y="1637213"/>
            <a:ext cx="3192379" cy="388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334EB1-5DD7-8B46-8EE0-01F5BF62CBCF}"/>
              </a:ext>
            </a:extLst>
          </p:cNvPr>
          <p:cNvSpPr txBox="1"/>
          <p:nvPr/>
        </p:nvSpPr>
        <p:spPr>
          <a:xfrm>
            <a:off x="4981076" y="1957137"/>
            <a:ext cx="64088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trained classifier to predict class labels for unlabeled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Ones with highest probability of being correct adopted as ‘</a:t>
            </a:r>
            <a:r>
              <a:rPr lang="en-US" b="1" dirty="0"/>
              <a:t>pseudo-labels’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0562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Step 3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2C54A1-83DE-2D45-87AB-84FDB6218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592" t="21052" r="25724" b="30306"/>
          <a:stretch/>
        </p:blipFill>
        <p:spPr bwMode="auto">
          <a:xfrm>
            <a:off x="1155032" y="1524918"/>
            <a:ext cx="3497179" cy="333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8E0982-8B82-AC4C-B868-3FF9621D243F}"/>
              </a:ext>
            </a:extLst>
          </p:cNvPr>
          <p:cNvSpPr txBox="1"/>
          <p:nvPr/>
        </p:nvSpPr>
        <p:spPr>
          <a:xfrm>
            <a:off x="4981076" y="1957137"/>
            <a:ext cx="64088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Concatenate ‘pseudo-labeled’ data with labeled training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Re-train classifier on combined </a:t>
            </a:r>
            <a:r>
              <a:rPr lang="en-US" dirty="0" err="1"/>
              <a:t>pseudo+training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298030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Step 4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E0982-8B82-AC4C-B868-3FF9621D243F}"/>
              </a:ext>
            </a:extLst>
          </p:cNvPr>
          <p:cNvSpPr txBox="1"/>
          <p:nvPr/>
        </p:nvSpPr>
        <p:spPr>
          <a:xfrm>
            <a:off x="4981076" y="1957137"/>
            <a:ext cx="64088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trained classifier to predict class labels for the labeled test data instances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Evaluate classifier performance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BC1E0E1-4017-2541-9C3C-2414A4B102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28" t="21052" r="3290" b="12514"/>
          <a:stretch/>
        </p:blipFill>
        <p:spPr bwMode="auto">
          <a:xfrm>
            <a:off x="1074821" y="1380539"/>
            <a:ext cx="2911641" cy="455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51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3200" i="1" dirty="0"/>
              <a:t>Steps 1 through 4 can be repeated until no more predicted class labels from Step 2 meet a specific probability threshold, or until no more unlabeled data remains.</a:t>
            </a:r>
            <a:endParaRPr lang="en-US" sz="40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600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How would this work using semi-supervised learning?</a:t>
            </a:r>
          </a:p>
          <a:p>
            <a:pPr algn="ctr"/>
            <a:r>
              <a:rPr lang="en-US" sz="3200" dirty="0"/>
              <a:t>Think: Semi-supervised is a combination of supervised and unsupervised. </a:t>
            </a:r>
          </a:p>
          <a:p>
            <a:pPr algn="ctr"/>
            <a:endParaRPr lang="en-US" sz="3200" dirty="0"/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A7DF9A00-6B81-DB42-A9EF-B5299E99DED5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E46102"/>
                </a:solidFill>
              </a:rPr>
              <a:t>Example – Photo tagging @scale</a:t>
            </a:r>
          </a:p>
        </p:txBody>
      </p:sp>
    </p:spTree>
    <p:extLst>
      <p:ext uri="{BB962C8B-B14F-4D97-AF65-F5344CB8AC3E}">
        <p14:creationId xmlns:p14="http://schemas.microsoft.com/office/powerpoint/2010/main" val="953584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Photo-hosting services like Google Photos, Facebook photo tag recommender</a:t>
            </a:r>
          </a:p>
          <a:p>
            <a:endParaRPr lang="en-US" dirty="0"/>
          </a:p>
          <a:p>
            <a:r>
              <a:rPr lang="en-US" dirty="0"/>
              <a:t>Once photos uploaded, it automatically recognizes same person A in photos 1, 5, and 11. B shows up in photos 2, 5, and 7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Unsupervised part</a:t>
            </a:r>
          </a:p>
          <a:p>
            <a:pPr marL="342900" indent="-342900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r>
              <a:rPr lang="en-US" dirty="0"/>
              <a:t>System needs you to tell it who these people are</a:t>
            </a:r>
          </a:p>
          <a:p>
            <a:r>
              <a:rPr lang="en-US" dirty="0"/>
              <a:t>Just one label per person, and it is able to name everyone in every photo</a:t>
            </a:r>
          </a:p>
          <a:p>
            <a:r>
              <a:rPr lang="en-US" dirty="0">
                <a:sym typeface="Wingdings" pitchFamily="2" charset="2"/>
              </a:rPr>
              <a:t> Supervised part</a:t>
            </a:r>
            <a:endParaRPr lang="en-US" dirty="0"/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A7DF9A00-6B81-DB42-A9EF-B5299E99DED5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E46102"/>
                </a:solidFill>
              </a:rPr>
              <a:t>Example – Photo tagging @scale</a:t>
            </a:r>
          </a:p>
        </p:txBody>
      </p:sp>
    </p:spTree>
    <p:extLst>
      <p:ext uri="{BB962C8B-B14F-4D97-AF65-F5344CB8AC3E}">
        <p14:creationId xmlns:p14="http://schemas.microsoft.com/office/powerpoint/2010/main" val="2442385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717173" y="2922211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Semi-Supervised Learning (SSL)</a:t>
            </a:r>
            <a:endParaRPr sz="4000" b="1" dirty="0">
              <a:solidFill>
                <a:srgbClr val="E461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92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Two Algorithmic Approaches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3200" b="1" dirty="0">
                <a:latin typeface="Calibri"/>
                <a:ea typeface="ＭＳ Ｐゴシック" charset="0"/>
              </a:rPr>
              <a:t>Classifier based methods: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Start from initial classifier(s), and iteratively enhance it (them)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3200" b="1" dirty="0">
                <a:latin typeface="Calibri"/>
                <a:ea typeface="ＭＳ Ｐゴシック" charset="0"/>
              </a:rPr>
              <a:t>Data based methods: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Discover an inherent geometry in the data, and exploit it in finding a good classifier.</a:t>
            </a:r>
          </a:p>
        </p:txBody>
      </p:sp>
    </p:spTree>
    <p:extLst>
      <p:ext uri="{BB962C8B-B14F-4D97-AF65-F5344CB8AC3E}">
        <p14:creationId xmlns:p14="http://schemas.microsoft.com/office/powerpoint/2010/main" val="1771701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Algorithmic Approaches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Self-Training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Co-Training 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Gaussian Mixture Model (GMM)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Other: Graph-based methods, Semi-Supervised SVM</a:t>
            </a:r>
          </a:p>
        </p:txBody>
      </p:sp>
    </p:spTree>
    <p:extLst>
      <p:ext uri="{BB962C8B-B14F-4D97-AF65-F5344CB8AC3E}">
        <p14:creationId xmlns:p14="http://schemas.microsoft.com/office/powerpoint/2010/main" val="4198316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Algorithmic Approaches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latin typeface="Calibri"/>
                <a:ea typeface="ＭＳ Ｐゴシック" charset="0"/>
              </a:rPr>
              <a:t>Self-Training (example of photos)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Co-Training 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Gaussian Mixture Model (GMM)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Other: Graph-based methods, Semi-Supervised SVM</a:t>
            </a:r>
          </a:p>
        </p:txBody>
      </p:sp>
    </p:spTree>
    <p:extLst>
      <p:ext uri="{BB962C8B-B14F-4D97-AF65-F5344CB8AC3E}">
        <p14:creationId xmlns:p14="http://schemas.microsoft.com/office/powerpoint/2010/main" val="2489335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Self-Training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Previous Algorithm was self-training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How is confidence/ weights assigned to pseudo labels?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Concrete example – 1NN</a:t>
            </a:r>
          </a:p>
        </p:txBody>
      </p:sp>
    </p:spTree>
    <p:extLst>
      <p:ext uri="{BB962C8B-B14F-4D97-AF65-F5344CB8AC3E}">
        <p14:creationId xmlns:p14="http://schemas.microsoft.com/office/powerpoint/2010/main" val="658753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Self-Training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0EB59C-AA61-1442-8F2E-77B81C3AC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9" y="1909011"/>
            <a:ext cx="11091141" cy="391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45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Self-Training with 1NN: Well separated case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32C51-A431-0E48-9332-9108CFDD0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885" y="1491915"/>
            <a:ext cx="5677998" cy="511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18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Self-Training with 1NN: Outlier Case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8C61C9-0341-6F44-BCF0-7937DAAAE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530" y="1415528"/>
            <a:ext cx="5524939" cy="508152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A37BE2B-AA7E-A942-89F3-459235D249E2}"/>
              </a:ext>
            </a:extLst>
          </p:cNvPr>
          <p:cNvSpPr/>
          <p:nvPr/>
        </p:nvSpPr>
        <p:spPr>
          <a:xfrm>
            <a:off x="5165558" y="2021305"/>
            <a:ext cx="529389" cy="352927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19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Self-Training : Advantages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6" name="Google Shape;96;p14">
            <a:extLst>
              <a:ext uri="{FF2B5EF4-FFF2-40B4-BE49-F238E27FC236}">
                <a16:creationId xmlns:a16="http://schemas.microsoft.com/office/drawing/2014/main" id="{FE771205-209A-8E41-B51B-81764A880555}"/>
              </a:ext>
            </a:extLst>
          </p:cNvPr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The simplest semi-supervised learning method.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A wrapper method, i.e., the technique can be applied to any existing learning algorithms.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Often used in real tasks like natural language processing.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712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Self-Training : Disadvantages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6" name="Google Shape;96;p14">
            <a:extLst>
              <a:ext uri="{FF2B5EF4-FFF2-40B4-BE49-F238E27FC236}">
                <a16:creationId xmlns:a16="http://schemas.microsoft.com/office/drawing/2014/main" id="{FE771205-209A-8E41-B51B-81764A880555}"/>
              </a:ext>
            </a:extLst>
          </p:cNvPr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Early mistakes could reinforce themselves.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Heuristic solutions, e.g. “un-label” an instance if its confidence falls below a threshold.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Cannot say too much in terms of convergence, but …</a:t>
            </a:r>
          </a:p>
          <a:p>
            <a:pPr marL="1066785" lvl="1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Calibri"/>
                <a:ea typeface="ＭＳ Ｐゴシック" charset="0"/>
              </a:rPr>
              <a:t>There are special cases when self-training is equivalent to the Expectation-Maximization (EM) algorithm.</a:t>
            </a:r>
          </a:p>
        </p:txBody>
      </p:sp>
    </p:spTree>
    <p:extLst>
      <p:ext uri="{BB962C8B-B14F-4D97-AF65-F5344CB8AC3E}">
        <p14:creationId xmlns:p14="http://schemas.microsoft.com/office/powerpoint/2010/main" val="3685991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Algorithmic Approaches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Self-Training (example of photos)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latin typeface="Calibri"/>
                <a:ea typeface="ＭＳ Ｐゴシック" charset="0"/>
              </a:rPr>
              <a:t>Co-Training 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Gaussian Mixture Model (GMM)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Other: Graph-based methods, Semi-Supervised SVM</a:t>
            </a:r>
          </a:p>
        </p:txBody>
      </p:sp>
    </p:spTree>
    <p:extLst>
      <p:ext uri="{BB962C8B-B14F-4D97-AF65-F5344CB8AC3E}">
        <p14:creationId xmlns:p14="http://schemas.microsoft.com/office/powerpoint/2010/main" val="376396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Learning Problems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32860" y="1367614"/>
            <a:ext cx="11527836" cy="520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b="1" dirty="0"/>
              <a:t>Supervised learning: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dirty="0"/>
              <a:t>Given a sample consisting of object-label pairs find the predictive relationship between objects and labels.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dirty="0"/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b="1" dirty="0"/>
              <a:t>Un-supervised learning: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dirty="0"/>
              <a:t>Given a sample consisting of only objects, look for interesting structures in the data, and group similar objects.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dirty="0"/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b="1" dirty="0"/>
              <a:t>What is Semi-supervised learning?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dirty="0"/>
              <a:t>Supervised learning + Additional unlabeled data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dirty="0"/>
              <a:t>Unsupervised learning + Additional labeled data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496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 (Intuition)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88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Leveraging Multiple Views: classifying collection of university webpages into 2 categories: Student, Faculty.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3200" dirty="0">
              <a:latin typeface="Calibri"/>
              <a:ea typeface="ＭＳ Ｐゴシック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A40B392-8031-AF41-B11D-12C278FA8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43722"/>
              </p:ext>
            </p:extLst>
          </p:nvPr>
        </p:nvGraphicFramePr>
        <p:xfrm>
          <a:off x="1117600" y="3429000"/>
          <a:ext cx="201061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611">
                  <a:extLst>
                    <a:ext uri="{9D8B030D-6E8A-4147-A177-3AD203B41FA5}">
                      <a16:colId xmlns:a16="http://schemas.microsoft.com/office/drawing/2014/main" val="148989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defTabSz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View 1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“professor”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“grant”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“graduated”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144165"/>
                  </a:ext>
                </a:extLst>
              </a:tr>
            </a:tbl>
          </a:graphicData>
        </a:graphic>
      </p:graphicFrame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A6014F12-9D91-1645-88CB-295314649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91981"/>
              </p:ext>
            </p:extLst>
          </p:nvPr>
        </p:nvGraphicFramePr>
        <p:xfrm>
          <a:off x="3851442" y="3429000"/>
          <a:ext cx="266031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315">
                  <a:extLst>
                    <a:ext uri="{9D8B030D-6E8A-4147-A177-3AD203B41FA5}">
                      <a16:colId xmlns:a16="http://schemas.microsoft.com/office/drawing/2014/main" val="148989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defTabSz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View 2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my advisor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my Ph.D. advisor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my mentor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144165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16E9818-A0A6-EA4B-8D6C-34D6B7341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620819"/>
              </p:ext>
            </p:extLst>
          </p:nvPr>
        </p:nvGraphicFramePr>
        <p:xfrm>
          <a:off x="7234989" y="2880360"/>
          <a:ext cx="4491789" cy="2651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491789">
                  <a:extLst>
                    <a:ext uri="{9D8B030D-6E8A-4147-A177-3AD203B41FA5}">
                      <a16:colId xmlns:a16="http://schemas.microsoft.com/office/drawing/2014/main" val="1163248722"/>
                    </a:ext>
                  </a:extLst>
                </a:gridCol>
              </a:tblGrid>
              <a:tr h="1783080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Webpage can be classified by:</a:t>
                      </a:r>
                    </a:p>
                    <a:p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text on the webpage (e.g., words such as “professor”)</a:t>
                      </a:r>
                    </a:p>
                    <a:p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the words in all the hyperlinks that point to that webpage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95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984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Leveraging Multiple views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203702"/>
            <a:ext cx="10660981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In named entity classification, we classify a named entity (i.e., a proper name such as “Washington State” or Mr. Washington”) by a class label (e.g., Person or Location).</a:t>
            </a: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Each instance is represented by two views:</a:t>
            </a:r>
          </a:p>
          <a:p>
            <a:pPr marL="1066785" lvl="1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the set of words that make up the named entity itself</a:t>
            </a:r>
          </a:p>
          <a:p>
            <a:pPr marL="1066785" lvl="1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the words in the context of the named entity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6C8074-43AE-E345-8646-D48EBD2CC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063" y="3155308"/>
            <a:ext cx="8236495" cy="11158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10689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187660"/>
            <a:ext cx="10660981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But there are so many ways to express a Person or Location?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So how do we learn with no labeled data?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8E7B41-DF41-FC42-A098-CAFE02EE8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638" y="1399402"/>
            <a:ext cx="8644736" cy="13429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7002C2-704D-4F43-9269-0454E24FA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758" y="4042214"/>
            <a:ext cx="4988216" cy="12301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11173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187660"/>
            <a:ext cx="10660981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"/>
                <a:ea typeface="ＭＳ Ｐゴシック" charset="0"/>
              </a:rPr>
              <a:t>Inst 1: “headquartered in” seems to indicate y=Location.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"/>
                <a:ea typeface="ＭＳ Ｐゴシック" charset="0"/>
              </a:rPr>
              <a:t>Inst 3: “Kazakhstan” must be a Location since it appears with the context “headquartered in”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"/>
                <a:ea typeface="ＭＳ Ｐゴシック" charset="0"/>
              </a:rPr>
              <a:t>Inst 4: “flew to” must be about Location because it is in the context of “Kazakhstan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0D7D9A-2393-194A-9C54-47715ED6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503" y="1348107"/>
            <a:ext cx="6844754" cy="1063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40157F-DD1D-1843-A014-5AB3FA41B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26" y="2364533"/>
            <a:ext cx="6478836" cy="1025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0F53A3-A238-E946-866C-A9DC6FE61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503" y="4877487"/>
            <a:ext cx="2947069" cy="3824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12BF7-031A-7E43-9876-8463EF142401}"/>
              </a:ext>
            </a:extLst>
          </p:cNvPr>
          <p:cNvSpPr txBox="1"/>
          <p:nvPr/>
        </p:nvSpPr>
        <p:spPr>
          <a:xfrm>
            <a:off x="6974430" y="4798266"/>
            <a:ext cx="2410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46102"/>
                </a:solidFill>
                <a:effectLst/>
                <a:latin typeface="Helvetica" pitchFamily="2" charset="0"/>
              </a:rPr>
              <a:t>“Location”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B7B3EE-5DF3-E747-88C2-85C4C634BB74}"/>
              </a:ext>
            </a:extLst>
          </p:cNvPr>
          <p:cNvCxnSpPr/>
          <p:nvPr/>
        </p:nvCxnSpPr>
        <p:spPr>
          <a:xfrm>
            <a:off x="5550568" y="5053949"/>
            <a:ext cx="122033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66512D-EFED-4E45-8A5B-6BFBE01C5583}"/>
              </a:ext>
            </a:extLst>
          </p:cNvPr>
          <p:cNvSpPr txBox="1"/>
          <p:nvPr/>
        </p:nvSpPr>
        <p:spPr>
          <a:xfrm>
            <a:off x="1650371" y="5602545"/>
            <a:ext cx="746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Even though we have never seen the word “China”!</a:t>
            </a:r>
          </a:p>
        </p:txBody>
      </p:sp>
    </p:spTree>
    <p:extLst>
      <p:ext uri="{BB962C8B-B14F-4D97-AF65-F5344CB8AC3E}">
        <p14:creationId xmlns:p14="http://schemas.microsoft.com/office/powerpoint/2010/main" val="3460620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187660"/>
            <a:ext cx="10660981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Calibri"/>
              <a:ea typeface="ＭＳ Ｐゴシック" charset="0"/>
            </a:endParaRP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"/>
                <a:ea typeface="ＭＳ Ｐゴシック" charset="0"/>
              </a:rPr>
              <a:t>Inst 2: “Mr.” seems to indicate y=Person.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"/>
                <a:ea typeface="ＭＳ Ｐゴシック" charset="0"/>
              </a:rPr>
              <a:t>Inst 5: “partner at” must be about a Person because it appears in context of “</a:t>
            </a:r>
            <a:r>
              <a:rPr lang="en-US" sz="2000" dirty="0" err="1">
                <a:latin typeface="Calibri"/>
                <a:ea typeface="ＭＳ Ｐゴシック" charset="0"/>
              </a:rPr>
              <a:t>Mr</a:t>
            </a:r>
            <a:r>
              <a:rPr lang="en-US" sz="2000" dirty="0">
                <a:latin typeface="Calibri"/>
                <a:ea typeface="ＭＳ Ｐゴシック" charset="0"/>
              </a:rPr>
              <a:t>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0D7D9A-2393-194A-9C54-47715ED6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503" y="1348107"/>
            <a:ext cx="6844754" cy="1063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40157F-DD1D-1843-A014-5AB3FA41B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26" y="2364533"/>
            <a:ext cx="6478836" cy="1025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12BF7-031A-7E43-9876-8463EF142401}"/>
              </a:ext>
            </a:extLst>
          </p:cNvPr>
          <p:cNvSpPr txBox="1"/>
          <p:nvPr/>
        </p:nvSpPr>
        <p:spPr>
          <a:xfrm>
            <a:off x="6974430" y="4798266"/>
            <a:ext cx="1784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46102"/>
                </a:solidFill>
                <a:effectLst/>
                <a:latin typeface="Helvetica" pitchFamily="2" charset="0"/>
              </a:rPr>
              <a:t>“Person”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B7B3EE-5DF3-E747-88C2-85C4C634BB74}"/>
              </a:ext>
            </a:extLst>
          </p:cNvPr>
          <p:cNvCxnSpPr/>
          <p:nvPr/>
        </p:nvCxnSpPr>
        <p:spPr>
          <a:xfrm>
            <a:off x="5550568" y="5053949"/>
            <a:ext cx="122033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66512D-EFED-4E45-8A5B-6BFBE01C5583}"/>
              </a:ext>
            </a:extLst>
          </p:cNvPr>
          <p:cNvSpPr txBox="1"/>
          <p:nvPr/>
        </p:nvSpPr>
        <p:spPr>
          <a:xfrm>
            <a:off x="1650371" y="5602545"/>
            <a:ext cx="8728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Even though we have never seen the words “Robert Jordan”!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0FD64-3CB0-C94C-8BDE-2457A44A2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727" y="4786419"/>
            <a:ext cx="4092226" cy="48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9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187660"/>
            <a:ext cx="10660981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Appropriate in settings where features redundant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Train two classifiers on disjoint features</a:t>
            </a:r>
          </a:p>
          <a:p>
            <a:pPr marL="1066785" lvl="1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make 2 two classifiers take turns teaching each other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Co-training is different from self-training in that we use two classifiers in turn, operating on different views of the instances.</a:t>
            </a:r>
          </a:p>
        </p:txBody>
      </p:sp>
    </p:spTree>
    <p:extLst>
      <p:ext uri="{BB962C8B-B14F-4D97-AF65-F5344CB8AC3E}">
        <p14:creationId xmlns:p14="http://schemas.microsoft.com/office/powerpoint/2010/main" val="1244183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 Algorithm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187660"/>
            <a:ext cx="10660981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Train two classifiers: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from (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32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32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),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from (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32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32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Classify X</a:t>
            </a:r>
            <a:r>
              <a:rPr lang="en-US" sz="32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with a classifier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(2)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separately.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3. Add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’s k-most-confident (x,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(x)) to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’s labeled data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4. Add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’s k-most-confident (x,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(x)) to f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’s labeled data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5. Repeat</a:t>
            </a:r>
          </a:p>
        </p:txBody>
      </p:sp>
    </p:spTree>
    <p:extLst>
      <p:ext uri="{BB962C8B-B14F-4D97-AF65-F5344CB8AC3E}">
        <p14:creationId xmlns:p14="http://schemas.microsoft.com/office/powerpoint/2010/main" val="2005584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 - pseudocode</a:t>
            </a:r>
            <a:endParaRPr sz="4000" b="1" dirty="0">
              <a:solidFill>
                <a:srgbClr val="E4610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0C2F40-FDE3-4644-B72F-C769E8FCD8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06"/>
          <a:stretch/>
        </p:blipFill>
        <p:spPr>
          <a:xfrm>
            <a:off x="561263" y="1864895"/>
            <a:ext cx="10787842" cy="42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25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Co-Training: pros/cons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D5BF2-BA9F-C846-BF30-859B56D15C77}"/>
              </a:ext>
            </a:extLst>
          </p:cNvPr>
          <p:cNvSpPr txBox="1"/>
          <p:nvPr/>
        </p:nvSpPr>
        <p:spPr>
          <a:xfrm>
            <a:off x="561263" y="1351507"/>
            <a:ext cx="111013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wrapper method: it does not matter what algorithms are used for the two classifiers f(1) and f(2)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requires that classifiers can assign a confidence score to their prediction, which is used to select which unlabeled instances to turn into additional training data for the other view.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less sensitive to mistakes than self-training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feature split may not exist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classifier that use both feature sets may have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623373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 - Assumptions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D5BF2-BA9F-C846-BF30-859B56D15C77}"/>
              </a:ext>
            </a:extLst>
          </p:cNvPr>
          <p:cNvSpPr txBox="1"/>
          <p:nvPr/>
        </p:nvSpPr>
        <p:spPr>
          <a:xfrm>
            <a:off x="433137" y="1351507"/>
            <a:ext cx="1122947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existence of two views x = [x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x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assumption #1: each view alone is sufficient to make good classifications, given enough labeled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assumption #2: the two views are conditionally independent given the class label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knowing one view doesn’t affect what we will observe for the other view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e.g., context “headquartered in” does not favor any particular location.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DDA85C-6642-6443-BA6D-4AFD8326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39" y="3846095"/>
            <a:ext cx="4952121" cy="131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63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Motivation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32860" y="1367614"/>
            <a:ext cx="11527836" cy="520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Classification tasks in Machine Learning</a:t>
            </a:r>
          </a:p>
          <a:p>
            <a:pPr marL="952485" lvl="1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the more the data available to train algorithms, the better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In supervised learning, </a:t>
            </a:r>
          </a:p>
          <a:p>
            <a:pPr marL="952485" lvl="1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data labeled with respect to target class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3600" dirty="0">
              <a:latin typeface="Calibri"/>
              <a:ea typeface="ＭＳ Ｐゴシック" charset="0"/>
            </a:endParaRP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3600" dirty="0">
                <a:latin typeface="Calibri"/>
                <a:ea typeface="ＭＳ Ｐゴシック" charset="0"/>
              </a:rPr>
              <a:t>What are some of the issues in this approach?</a:t>
            </a:r>
          </a:p>
          <a:p>
            <a:pPr marL="952485" lvl="1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when building large, labeled data sets for classification</a:t>
            </a:r>
            <a:endParaRPr lang="en-US" sz="3600" dirty="0">
              <a:latin typeface="Calibri"/>
              <a:ea typeface="ＭＳ Ｐゴシック" charset="0"/>
            </a:endParaRP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36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11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Co-Training - Uses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D5BF2-BA9F-C846-BF30-859B56D15C77}"/>
              </a:ext>
            </a:extLst>
          </p:cNvPr>
          <p:cNvSpPr txBox="1"/>
          <p:nvPr/>
        </p:nvSpPr>
        <p:spPr>
          <a:xfrm>
            <a:off x="433137" y="1351507"/>
            <a:ext cx="11229474" cy="4201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real-world problems of this type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Semantic lexicon generation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Web page classification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Word sense disambiguation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Speech recognition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Visual classification of cars</a:t>
            </a:r>
          </a:p>
        </p:txBody>
      </p:sp>
    </p:spTree>
    <p:extLst>
      <p:ext uri="{BB962C8B-B14F-4D97-AF65-F5344CB8AC3E}">
        <p14:creationId xmlns:p14="http://schemas.microsoft.com/office/powerpoint/2010/main" val="429502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Algorithmic Approaches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Self-Training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Co-Training 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latin typeface="Calibri"/>
                <a:ea typeface="ＭＳ Ｐゴシック" charset="0"/>
              </a:rPr>
              <a:t>Gaussian Mixture Model (GMM)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/>
                <a:ea typeface="ＭＳ Ｐゴシック" charset="0"/>
              </a:rPr>
              <a:t>Other: Graph-based methods, Semi-Supervised SVM</a:t>
            </a:r>
          </a:p>
        </p:txBody>
      </p:sp>
    </p:spTree>
    <p:extLst>
      <p:ext uri="{BB962C8B-B14F-4D97-AF65-F5344CB8AC3E}">
        <p14:creationId xmlns:p14="http://schemas.microsoft.com/office/powerpoint/2010/main" val="2996882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Modeling Data using Distributions</a:t>
            </a: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816890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mixture models, we </a:t>
            </a:r>
            <a:r>
              <a:rPr lang="en-US" u="sng" dirty="0"/>
              <a:t>assume</a:t>
            </a:r>
            <a:r>
              <a:rPr lang="en-US" dirty="0"/>
              <a:t> that we have a set of </a:t>
            </a:r>
            <a:r>
              <a:rPr lang="en-US" b="1" dirty="0"/>
              <a:t>hidden</a:t>
            </a:r>
            <a:r>
              <a:rPr lang="en-US" dirty="0"/>
              <a:t> mixture components {1,…,K} which generated the data.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97F03-4D99-8B41-9CDA-2D73CA53C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62" y="1566397"/>
            <a:ext cx="6096001" cy="306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0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Generative story of GMM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225382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Idea: Fit data with a combination of Gaussian distributions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Specifically, we assume that the data that we observed has been generated by repeating the following two steps:</a:t>
            </a:r>
          </a:p>
          <a:p>
            <a:pPr marL="457200" indent="-457200" algn="just" defTabSz="914400" fontAlgn="base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dirty="0"/>
              <a:t>pick a mixture component</a:t>
            </a: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/>
              <a:t>	y ∼ p(y) = Multinomial(</a:t>
            </a:r>
            <a:r>
              <a:rPr lang="el-GR" dirty="0"/>
              <a:t>π)</a:t>
            </a: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/>
              <a:t>2. generated x based on the selected mixture component:</a:t>
            </a: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/>
              <a:t>	x ∼ p(x| y = k) = 𝒩(x; </a:t>
            </a:r>
            <a:r>
              <a:rPr lang="el-GR" dirty="0"/>
              <a:t>μ</a:t>
            </a:r>
            <a:r>
              <a:rPr lang="en-US" baseline="-25000" dirty="0"/>
              <a:t>k</a:t>
            </a:r>
            <a:r>
              <a:rPr lang="en-US" dirty="0"/>
              <a:t>, </a:t>
            </a:r>
            <a:r>
              <a:rPr lang="el-GR" dirty="0"/>
              <a:t>σ</a:t>
            </a:r>
            <a:r>
              <a:rPr lang="en-US" baseline="-25000" dirty="0"/>
              <a:t>k</a:t>
            </a:r>
            <a:r>
              <a:rPr lang="en-US" dirty="0"/>
              <a:t>)</a:t>
            </a: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/>
              <a:t>   to give the joint distribution:</a:t>
            </a: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/>
              <a:t>	p(x, y) = p(y) p(x| y)</a:t>
            </a:r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dirty="0"/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dirty="0"/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dirty="0"/>
          </a:p>
          <a:p>
            <a:pPr algn="just" defTabSz="9144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/>
              <a:t>	</a:t>
            </a:r>
          </a:p>
          <a:p>
            <a:pPr marL="952485" lvl="1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2800" dirty="0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2800" dirty="0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4ECCE-A105-CE43-B24F-822D1DD7246E}"/>
              </a:ext>
            </a:extLst>
          </p:cNvPr>
          <p:cNvSpPr/>
          <p:nvPr/>
        </p:nvSpPr>
        <p:spPr>
          <a:xfrm>
            <a:off x="5261812" y="2972531"/>
            <a:ext cx="3834062" cy="7098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mixing proportions: a vector of</a:t>
            </a:r>
          </a:p>
          <a:p>
            <a:pPr algn="ctr"/>
            <a:r>
              <a:rPr lang="en-US" sz="2000" dirty="0"/>
              <a:t>probabilities that sum to 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8A7A35-CC02-1E47-A4AC-B76A0BB58F62}"/>
              </a:ext>
            </a:extLst>
          </p:cNvPr>
          <p:cNvCxnSpPr/>
          <p:nvPr/>
        </p:nvCxnSpPr>
        <p:spPr>
          <a:xfrm flipH="1">
            <a:off x="4828674" y="3327463"/>
            <a:ext cx="417094" cy="10153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021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We can compute the probability density function p(x) over by summing out y: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D5765-ADAE-B548-980D-3B92C95AE2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6"/>
          <a:stretch/>
        </p:blipFill>
        <p:spPr>
          <a:xfrm>
            <a:off x="1072565" y="1798971"/>
            <a:ext cx="10067213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2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Why do we care to learn these parameters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Think of each mixture component as a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unlabeled data tells us how instances from all classes, mixed together, are distributed.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we know how the instances from each class are distributed, then we can decompose the mixture into individual classes.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D5765-ADAE-B548-980D-3B92C95AE2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09" t="90021" r="45077" b="-787"/>
          <a:stretch/>
        </p:blipFill>
        <p:spPr>
          <a:xfrm>
            <a:off x="6352673" y="1347536"/>
            <a:ext cx="1363579" cy="48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93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GMM: Supervised/Semi-Supervised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Given labeled data, assume each class has a Gaussian distribution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7D42DE-872C-4048-9FFC-4C85A820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021" y="1914608"/>
            <a:ext cx="4246479" cy="424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41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GMM: Supervised/Semi-Supervised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Given labeled data, assume each class has a Gaussian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most likely model and its decision boundary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CC4DD-FC65-5547-914F-F9DDA172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492" y="2472827"/>
            <a:ext cx="3570618" cy="3570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978270-3C4F-4640-A806-521E1FE8E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565" y="2488732"/>
            <a:ext cx="3672355" cy="36723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2B37C1-B894-8B45-828E-63B325E18C4C}"/>
              </a:ext>
            </a:extLst>
          </p:cNvPr>
          <p:cNvCxnSpPr/>
          <p:nvPr/>
        </p:nvCxnSpPr>
        <p:spPr>
          <a:xfrm>
            <a:off x="5855368" y="4121211"/>
            <a:ext cx="101065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344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GMM: Supervised/Semi-Supervised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Given labeled data, assume each class has a Gaussian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most likely model and its decision boundary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unlabeled data..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CC4DD-FC65-5547-914F-F9DDA172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939" y="3682394"/>
            <a:ext cx="2532307" cy="25323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2B37C1-B894-8B45-828E-63B325E18C4C}"/>
              </a:ext>
            </a:extLst>
          </p:cNvPr>
          <p:cNvCxnSpPr/>
          <p:nvPr/>
        </p:nvCxnSpPr>
        <p:spPr>
          <a:xfrm>
            <a:off x="4235115" y="4948547"/>
            <a:ext cx="101065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12DDCA0-3854-DC4E-A00F-4ED497FC5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805" y="3907147"/>
            <a:ext cx="20828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94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GMM: Supervised/Semi-Supervised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Given labeled data, assume each class has a Gaussian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most likely model and its decision boundary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unlabeled data..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 unlabeled data, the most likely model and decision boundary changed.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CC4DD-FC65-5547-914F-F9DDA172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67" y="3554058"/>
            <a:ext cx="2532307" cy="25323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2B37C1-B894-8B45-828E-63B325E18C4C}"/>
              </a:ext>
            </a:extLst>
          </p:cNvPr>
          <p:cNvCxnSpPr>
            <a:cxnSpLocks/>
          </p:cNvCxnSpPr>
          <p:nvPr/>
        </p:nvCxnSpPr>
        <p:spPr>
          <a:xfrm>
            <a:off x="3873028" y="4820211"/>
            <a:ext cx="101065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12DDCA0-3854-DC4E-A00F-4ED497FC5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135" y="3680009"/>
            <a:ext cx="2280405" cy="22804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165A05-57F5-7540-B52C-8341E5AE8737}"/>
              </a:ext>
            </a:extLst>
          </p:cNvPr>
          <p:cNvCxnSpPr>
            <a:cxnSpLocks/>
          </p:cNvCxnSpPr>
          <p:nvPr/>
        </p:nvCxnSpPr>
        <p:spPr>
          <a:xfrm>
            <a:off x="7614995" y="4820211"/>
            <a:ext cx="101065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9F438E7-4BFC-4A4D-9FB5-04070C62B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103" y="3666435"/>
            <a:ext cx="2280405" cy="23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28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ISSUES 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b="1" dirty="0"/>
              <a:t>Labeling data can be time-consuming.</a:t>
            </a:r>
            <a:r>
              <a:rPr lang="en-US" dirty="0"/>
              <a:t> </a:t>
            </a:r>
          </a:p>
          <a:p>
            <a:r>
              <a:rPr lang="en-US" dirty="0"/>
              <a:t>	1,000,000 dog to be fed to a classification algorithm</a:t>
            </a:r>
          </a:p>
          <a:p>
            <a:r>
              <a:rPr lang="en-US" dirty="0"/>
              <a:t>	Goal: Predicting “Boston Terrier”</a:t>
            </a:r>
          </a:p>
          <a:p>
            <a:endParaRPr lang="en-US" dirty="0"/>
          </a:p>
          <a:p>
            <a:r>
              <a:rPr lang="en-US" dirty="0"/>
              <a:t>What would be the first task to prepare this large dataset for a supervised classification task?</a:t>
            </a:r>
          </a:p>
          <a:p>
            <a:endParaRPr lang="en-US" dirty="0"/>
          </a:p>
          <a:p>
            <a:r>
              <a:rPr lang="en-US" dirty="0"/>
              <a:t>-&gt; a human to look at each image, determine if Boston Terrier is present. </a:t>
            </a:r>
          </a:p>
          <a:p>
            <a:endParaRPr lang="en-US" dirty="0"/>
          </a:p>
          <a:p>
            <a:r>
              <a:rPr lang="en-US" b="1" dirty="0"/>
              <a:t>Labeling data can be expensive. </a:t>
            </a:r>
          </a:p>
          <a:p>
            <a:r>
              <a:rPr lang="en-US" b="1" dirty="0"/>
              <a:t>	</a:t>
            </a:r>
            <a:r>
              <a:rPr lang="en-US" dirty="0"/>
              <a:t>painstakingly scour 1,000,000 dog pictures -&gt; $$$$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32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704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GMM: Supervised/Semi-Supervised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355" y="1203702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Decision boundaries are different because they maximize different quantities.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0AF24E-9A2F-1840-9575-6488CF0F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537" y="2505577"/>
            <a:ext cx="5958974" cy="332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98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GMM: Finding the Parameters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396207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If we have labeled data, then it’s just a matter of finding the maximum likelihood estimate of the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With unlabeled data, we are left with marginal probability in the data likelihood. i.e., the probability of generating x from any of the classes (because we do not know which class the instances belong to).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Using EM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70618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Expectation Maximization (EM)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348081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Start with some initial parameter setting.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Repeat (as long as desired):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Expectation (E)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step: Complete the data by assigning “values” to the missing items.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Maximization (M)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step: Compute the maximum likelihood parameter setting based on the completed data.</a:t>
            </a:r>
          </a:p>
        </p:txBody>
      </p:sp>
    </p:spTree>
    <p:extLst>
      <p:ext uri="{BB962C8B-B14F-4D97-AF65-F5344CB8AC3E}">
        <p14:creationId xmlns:p14="http://schemas.microsoft.com/office/powerpoint/2010/main" val="3309542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 Simple Algorithm: K-means clustering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Objective: Cluster n instances into K distinct classes.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Preliminaries: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Step 1: Pick the desired number of clusters, K.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Step 2: Assume a parametric distribution for each class (e.g. Normal).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Step 3: Randomly estimate the parameters of the K distributions.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Iterate, until convergence: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Step 4: Assign instances to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most likely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classes based on the current parametric distributions. &lt;</a:t>
            </a:r>
            <a:r>
              <a:rPr lang="en-US" sz="28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Expectation Step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Step 5: Estimate the parametric distribution of each class based on the latest assignment. &lt;</a:t>
            </a:r>
            <a:r>
              <a:rPr lang="en-US" sz="28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Maximization step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B8DF226-7C2D-F148-BA73-C04F1D73A140}"/>
              </a:ext>
            </a:extLst>
          </p:cNvPr>
          <p:cNvSpPr/>
          <p:nvPr/>
        </p:nvSpPr>
        <p:spPr>
          <a:xfrm>
            <a:off x="1026695" y="4555958"/>
            <a:ext cx="10770122" cy="1973179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19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Assumptions of GMM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assumption is that data comes from the mixture, where the number of components, prior p(y) and conditional probability p(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x|y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) are all correct.</a:t>
            </a:r>
          </a:p>
        </p:txBody>
      </p:sp>
    </p:spTree>
    <p:extLst>
      <p:ext uri="{BB962C8B-B14F-4D97-AF65-F5344CB8AC3E}">
        <p14:creationId xmlns:p14="http://schemas.microsoft.com/office/powerpoint/2010/main" val="1164689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Alternative: Cluster then label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Instead of running EM with the probabilistic generative model using the labeled data: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Run the clustering algorithm assuming all data is unlabeled.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Train a supervised learner using the labeled instances that fall into each cluster.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the predictor to label unlabeled instances in that cluster.</a:t>
            </a:r>
          </a:p>
        </p:txBody>
      </p:sp>
    </p:spTree>
    <p:extLst>
      <p:ext uri="{BB962C8B-B14F-4D97-AF65-F5344CB8AC3E}">
        <p14:creationId xmlns:p14="http://schemas.microsoft.com/office/powerpoint/2010/main" val="4033499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Cluster then label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Pros: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Another simple wrapper method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Do not have to assume a probabilistic mixture model.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Con: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Can be difficult to analyze; labels within a cluster may disagree.</a:t>
            </a:r>
          </a:p>
        </p:txBody>
      </p:sp>
    </p:spTree>
    <p:extLst>
      <p:ext uri="{BB962C8B-B14F-4D97-AF65-F5344CB8AC3E}">
        <p14:creationId xmlns:p14="http://schemas.microsoft.com/office/powerpoint/2010/main" val="3672274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Pop-Quiz</a:t>
            </a:r>
          </a:p>
        </p:txBody>
      </p:sp>
    </p:spTree>
    <p:extLst>
      <p:ext uri="{BB962C8B-B14F-4D97-AF65-F5344CB8AC3E}">
        <p14:creationId xmlns:p14="http://schemas.microsoft.com/office/powerpoint/2010/main" val="9688712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980388" y="1460956"/>
            <a:ext cx="10138528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1" algn="ctr"/>
            <a:r>
              <a:rPr lang="en-US" dirty="0"/>
              <a:t>Attributions</a:t>
            </a:r>
          </a:p>
          <a:p>
            <a:pPr lvl="1"/>
            <a:r>
              <a:rPr lang="en-US" dirty="0"/>
              <a:t>Some of these slides are based on material </a:t>
            </a:r>
            <a:r>
              <a:rPr lang="en-US" dirty="0" err="1"/>
              <a:t>towardsdatascience.com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Coding exercise is from Kaggle.com (it’s best place to practice!)</a:t>
            </a:r>
          </a:p>
        </p:txBody>
      </p:sp>
    </p:spTree>
    <p:extLst>
      <p:ext uri="{BB962C8B-B14F-4D97-AF65-F5344CB8AC3E}">
        <p14:creationId xmlns:p14="http://schemas.microsoft.com/office/powerpoint/2010/main" val="177289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Motivation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dirty="0"/>
              <a:t>With Limited time and money to label </a:t>
            </a:r>
            <a:r>
              <a:rPr lang="en-US" i="1" dirty="0"/>
              <a:t>some</a:t>
            </a:r>
            <a:r>
              <a:rPr lang="en-US" dirty="0"/>
              <a:t> of a large data se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dirty="0"/>
              <a:t>Can we </a:t>
            </a:r>
            <a:r>
              <a:rPr lang="en-US" i="1" u="sng" dirty="0"/>
              <a:t>Leave</a:t>
            </a:r>
            <a:r>
              <a:rPr lang="en-US" dirty="0"/>
              <a:t> the rest unlabeled? 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dirty="0"/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dirty="0"/>
              <a:t>Can this unlabeled data somehow be used in a classification algorithm?</a:t>
            </a:r>
            <a:endParaRPr lang="en-US" sz="32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59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Semi-Supervised Learning (SSL)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3" y="1566397"/>
            <a:ext cx="1066098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Train a classifier on small amount of labeled data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Use classifier to make predictions on the unlabeled data</a:t>
            </a:r>
          </a:p>
          <a:p>
            <a:pPr marL="342900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Predictions likely better than random guessing</a:t>
            </a:r>
          </a:p>
          <a:p>
            <a:pPr marL="952485" lvl="1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unlabeled data predictions adopted as ‘pseudo-labels’ in subsequent iterations</a:t>
            </a:r>
          </a:p>
          <a:p>
            <a:pPr marL="952485" lvl="1" indent="-342900" algn="just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this specific technique is called </a:t>
            </a:r>
            <a:r>
              <a:rPr lang="en-US" sz="2800" b="1" dirty="0"/>
              <a:t>self-training</a:t>
            </a:r>
            <a:r>
              <a:rPr lang="en-US" sz="2800" dirty="0"/>
              <a:t>.</a:t>
            </a:r>
            <a:endParaRPr lang="en-US" sz="36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05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SSL Use case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2" y="1566397"/>
            <a:ext cx="10496260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Data with 100 observations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30 are labeled (Supervised), rest are unlabeled (Unsupervised)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What type of problem is this?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2800" dirty="0"/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It is a classification problem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Performance achieved by training on 30 observations lesser compared to training on 100 observations</a:t>
            </a:r>
            <a:endParaRPr lang="en-US" sz="4400" dirty="0"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75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Semi-Supervised Learning (SSL)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17172" y="1566397"/>
            <a:ext cx="4721101" cy="45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Essentially a binary classification problem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en-US" sz="2800" dirty="0"/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Labeled classes</a:t>
            </a:r>
          </a:p>
          <a:p>
            <a:pPr marL="952485" lvl="1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blue triangle</a:t>
            </a:r>
          </a:p>
          <a:p>
            <a:pPr marL="952485" lvl="1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orange circles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Unlabeled class</a:t>
            </a:r>
          </a:p>
          <a:p>
            <a:pPr marL="952485" lvl="1" indent="-342900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2800" dirty="0"/>
              <a:t> greyed diamonds</a:t>
            </a:r>
            <a:endParaRPr lang="en-US" sz="4000" dirty="0">
              <a:latin typeface="Calibri"/>
              <a:ea typeface="ＭＳ Ｐゴシック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33ED749-2EFD-CA42-BF1F-8C37C007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55" y="1944333"/>
            <a:ext cx="5857708" cy="421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880856"/>
      </p:ext>
    </p:extLst>
  </p:cSld>
  <p:clrMapOvr>
    <a:masterClrMapping/>
  </p:clrMapOvr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4" id="{BC559B7F-5DC3-E543-A3A8-5AA8B90A05FC}" vid="{D2BAAE57-954A-1441-87A4-7CD5FC770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17797</TotalTime>
  <Words>2304</Words>
  <Application>Microsoft Macintosh PowerPoint</Application>
  <PresentationFormat>Widescreen</PresentationFormat>
  <Paragraphs>330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MS Gothic</vt:lpstr>
      <vt:lpstr>Arial</vt:lpstr>
      <vt:lpstr>Calibri</vt:lpstr>
      <vt:lpstr>Georgia</vt:lpstr>
      <vt:lpstr>Helvetica</vt:lpstr>
      <vt:lpstr>System Font Regular</vt:lpstr>
      <vt:lpstr>Wingdings</vt:lpstr>
      <vt:lpstr>RIT</vt:lpstr>
      <vt:lpstr>PowerPoint Presentation</vt:lpstr>
      <vt:lpstr>Semi-Supervised Learning (SSL)</vt:lpstr>
      <vt:lpstr>Learning Problems</vt:lpstr>
      <vt:lpstr>Motivation</vt:lpstr>
      <vt:lpstr>ISSUES </vt:lpstr>
      <vt:lpstr>Motivation</vt:lpstr>
      <vt:lpstr>Semi-Supervised Learning (SSL)</vt:lpstr>
      <vt:lpstr>SSL Use case</vt:lpstr>
      <vt:lpstr>Semi-Supervised Learning (SSL)</vt:lpstr>
      <vt:lpstr>Semi-Supervised Learning (SSL)</vt:lpstr>
      <vt:lpstr>Semi-Supervised Learning (SSL)</vt:lpstr>
      <vt:lpstr>A bit more formally…</vt:lpstr>
      <vt:lpstr>Step 1</vt:lpstr>
      <vt:lpstr>Step 2</vt:lpstr>
      <vt:lpstr>Step 3</vt:lpstr>
      <vt:lpstr>Step 4</vt:lpstr>
      <vt:lpstr>PowerPoint Presentation</vt:lpstr>
      <vt:lpstr>PowerPoint Presentation</vt:lpstr>
      <vt:lpstr>PowerPoint Presentation</vt:lpstr>
      <vt:lpstr>Two Algorithmic Approaches</vt:lpstr>
      <vt:lpstr>Algorithmic Approaches</vt:lpstr>
      <vt:lpstr>Algorithmic Approaches</vt:lpstr>
      <vt:lpstr>Self-Training</vt:lpstr>
      <vt:lpstr>Self-Training</vt:lpstr>
      <vt:lpstr>Self-Training with 1NN: Well separated case</vt:lpstr>
      <vt:lpstr>Self-Training with 1NN: Outlier Case</vt:lpstr>
      <vt:lpstr>Self-Training : Advantages</vt:lpstr>
      <vt:lpstr>Self-Training : Disadvantages</vt:lpstr>
      <vt:lpstr>Algorithmic Approaches</vt:lpstr>
      <vt:lpstr>Co-Training (Intuition)</vt:lpstr>
      <vt:lpstr>Leveraging Multiple views</vt:lpstr>
      <vt:lpstr>Co-Training</vt:lpstr>
      <vt:lpstr>Co-Training</vt:lpstr>
      <vt:lpstr>Co-Training</vt:lpstr>
      <vt:lpstr>Co-Training</vt:lpstr>
      <vt:lpstr>Co-Training Algorithm</vt:lpstr>
      <vt:lpstr>Co-Training - pseudocode</vt:lpstr>
      <vt:lpstr>Co-Training: pros/cons</vt:lpstr>
      <vt:lpstr>Co-Training - Assumptions</vt:lpstr>
      <vt:lpstr>Co-Training - Uses</vt:lpstr>
      <vt:lpstr>Algorithmic Approaches</vt:lpstr>
      <vt:lpstr>Modeling Data using Distributions</vt:lpstr>
      <vt:lpstr>Generative story of GMM</vt:lpstr>
      <vt:lpstr>GMM</vt:lpstr>
      <vt:lpstr>GMM</vt:lpstr>
      <vt:lpstr>GMM: Supervised/Semi-Supervised</vt:lpstr>
      <vt:lpstr>GMM: Supervised/Semi-Supervised</vt:lpstr>
      <vt:lpstr>GMM: Supervised/Semi-Supervised</vt:lpstr>
      <vt:lpstr>GMM: Supervised/Semi-Supervised</vt:lpstr>
      <vt:lpstr>GMM: Supervised/Semi-Supervised</vt:lpstr>
      <vt:lpstr>GMM: Finding the Parameters</vt:lpstr>
      <vt:lpstr>Expectation Maximization (EM)</vt:lpstr>
      <vt:lpstr>A Simple Algorithm: K-means clustering</vt:lpstr>
      <vt:lpstr>Assumptions of GMM</vt:lpstr>
      <vt:lpstr>Alternative: Cluster then label</vt:lpstr>
      <vt:lpstr>Cluster then label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ChangeThisNameLater</dc:creator>
  <cp:lastModifiedBy>Microsoft Office User</cp:lastModifiedBy>
  <cp:revision>1861</cp:revision>
  <cp:lastPrinted>2018-04-25T02:50:23Z</cp:lastPrinted>
  <dcterms:created xsi:type="dcterms:W3CDTF">2021-08-24T04:52:52Z</dcterms:created>
  <dcterms:modified xsi:type="dcterms:W3CDTF">2022-10-25T02:42:56Z</dcterms:modified>
</cp:coreProperties>
</file>